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71"/>
  </p:notesMasterIdLst>
  <p:sldIdLst>
    <p:sldId id="733" r:id="rId3"/>
    <p:sldId id="878" r:id="rId4"/>
    <p:sldId id="1077" r:id="rId5"/>
    <p:sldId id="1078" r:id="rId6"/>
    <p:sldId id="1051" r:id="rId7"/>
    <p:sldId id="1052" r:id="rId8"/>
    <p:sldId id="1031" r:id="rId9"/>
    <p:sldId id="1032" r:id="rId10"/>
    <p:sldId id="1030" r:id="rId11"/>
    <p:sldId id="1053" r:id="rId12"/>
    <p:sldId id="1054" r:id="rId13"/>
    <p:sldId id="480" r:id="rId14"/>
    <p:sldId id="481" r:id="rId15"/>
    <p:sldId id="1055" r:id="rId16"/>
    <p:sldId id="482" r:id="rId17"/>
    <p:sldId id="483" r:id="rId18"/>
    <p:sldId id="1056" r:id="rId19"/>
    <p:sldId id="484" r:id="rId20"/>
    <p:sldId id="485" r:id="rId21"/>
    <p:sldId id="486" r:id="rId22"/>
    <p:sldId id="1061" r:id="rId23"/>
    <p:sldId id="1062" r:id="rId24"/>
    <p:sldId id="1063" r:id="rId25"/>
    <p:sldId id="1072" r:id="rId26"/>
    <p:sldId id="1073" r:id="rId27"/>
    <p:sldId id="489" r:id="rId28"/>
    <p:sldId id="1064" r:id="rId29"/>
    <p:sldId id="1065" r:id="rId30"/>
    <p:sldId id="1066" r:id="rId31"/>
    <p:sldId id="491" r:id="rId32"/>
    <p:sldId id="1067" r:id="rId33"/>
    <p:sldId id="1068" r:id="rId34"/>
    <p:sldId id="1069" r:id="rId35"/>
    <p:sldId id="1070" r:id="rId36"/>
    <p:sldId id="1071" r:id="rId37"/>
    <p:sldId id="964" r:id="rId38"/>
    <p:sldId id="1075" r:id="rId39"/>
    <p:sldId id="1057" r:id="rId40"/>
    <p:sldId id="1059" r:id="rId41"/>
    <p:sldId id="1076" r:id="rId42"/>
    <p:sldId id="1080" r:id="rId43"/>
    <p:sldId id="492" r:id="rId44"/>
    <p:sldId id="1079" r:id="rId45"/>
    <p:sldId id="1034" r:id="rId46"/>
    <p:sldId id="1083" r:id="rId47"/>
    <p:sldId id="493" r:id="rId48"/>
    <p:sldId id="1074" r:id="rId49"/>
    <p:sldId id="1035" r:id="rId50"/>
    <p:sldId id="494" r:id="rId51"/>
    <p:sldId id="1082" r:id="rId52"/>
    <p:sldId id="1087" r:id="rId53"/>
    <p:sldId id="1033" r:id="rId54"/>
    <p:sldId id="1088" r:id="rId55"/>
    <p:sldId id="1085" r:id="rId56"/>
    <p:sldId id="1060" r:id="rId57"/>
    <p:sldId id="1090" r:id="rId58"/>
    <p:sldId id="1089" r:id="rId59"/>
    <p:sldId id="1091" r:id="rId60"/>
    <p:sldId id="644" r:id="rId61"/>
    <p:sldId id="645" r:id="rId62"/>
    <p:sldId id="638" r:id="rId63"/>
    <p:sldId id="1086" r:id="rId64"/>
    <p:sldId id="309" r:id="rId65"/>
    <p:sldId id="569" r:id="rId66"/>
    <p:sldId id="347" r:id="rId67"/>
    <p:sldId id="370" r:id="rId68"/>
    <p:sldId id="375" r:id="rId69"/>
    <p:sldId id="94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83B47-A13B-4951-BDE4-B7C00B4286D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090B9-5B64-47B2-B17F-1767887C1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2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FA416-9C2D-472A-A268-5808C1DD1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850714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8FBC8-F81B-4AE9-BB47-F08C605A1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5221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DE204-A1AF-4611-A961-1A7455D7BE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44877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BF3B-6692-4922-8942-F446F838A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62225-9541-4741-976D-A3BC78B07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667A3-0341-4368-AD83-C8EA8DC1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8598-2192-435F-8D3F-F6A3C23A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2CAE7-AD54-48F3-A6C2-E8C1870D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D2AE-5012-4A83-BFF3-924DF7A8A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576693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48CF-3A83-4775-844C-6880389F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2E61-9744-4543-BA70-3E2A70F48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E3541-B7DF-4934-A187-AA02AA1C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771A1-0625-4625-BBB9-5092965C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9233F-FA74-480E-9487-F1414A92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670EE-2A79-4471-9963-787D75AE8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126879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800F-D01E-4352-95B2-C93D8347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F7A7E-D232-4BD7-83B6-2DD02277B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754-9843-47A8-947B-27202886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34C26-3235-40B8-8E18-9AA04C5C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DE045-1C51-4387-96C5-77EBD021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B6672-1118-40B0-BFFC-F9BB340B0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965608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26752-6CF0-4720-8221-3EE091F3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E11C-8D9F-432C-9814-675C21352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005AB-E673-429B-9FC1-9C6AD62AD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FAAF4-ED14-4E24-83B2-56A1B020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E6A1C-42C4-448D-B3BD-97760EE3D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32A6E-09D3-447D-A764-262A0117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4F7EB-6437-4C88-B2CA-78CF84E90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258779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3A1F-34AE-4651-9C3C-A87F32A2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63ABD-3C5E-4C6A-9CF5-295B817B8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2AD81-E7E9-4E21-91F0-FE279F79A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80AC7-4071-4BC0-B164-BF5931183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17ADC-A265-41AF-9EFB-F0AAFED4E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24CF9-6526-44EB-AE4F-56217473A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6B601-3B72-4937-98EA-ECA2261D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0EB4B8-6240-4B4E-AB11-BB1E1E20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56BAA-BF40-4710-8D53-4701E1ADAA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747233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43C3-6402-476D-8611-A25ADA3F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03457-2C25-4825-94F4-D3356B62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D4F4A-F980-412B-9B8D-DB8CF281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9253E-19E5-4A8C-9755-7793B4A7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5CB73-82A1-48C5-A71F-35D66F741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465159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3958A-EC1E-4B23-AE9B-02098F1E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A6448-66BE-467A-9315-8A958CF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5201D-F485-444D-A45C-F52483F4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F9CBD-CF80-4F1E-9764-28FD6C717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00015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1E15-4FB8-4C61-A2E2-8B2A1781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E598A-16B3-4B7D-AA06-D1D9C93C6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CF29E-F721-459F-88CC-9ABBFE05A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D9368-FBCF-4FAC-A500-CDC15FDF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CFA9E-1239-4744-AC30-D8FB5736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168F3-DEF4-4DF0-99CD-5F13D7F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C0227-D8B5-427E-A41A-9971B7926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21300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BA211-3888-4D05-A5F4-E5A5F94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943764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E61D-5D5E-41A0-B4C4-6F94F6D9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90BA9-C14B-4119-AACB-6A3A9BC2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5C0B0-6B04-4CDC-8863-71DF10077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588E1-B517-4222-8963-837D5B7E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D9DE1-F310-4860-A7A2-6149A0254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E75FE-3D06-41EB-A6B8-A1FF2AB9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05FCC-9A21-42AE-96B3-ABC4DE793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998383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8D7A-48F0-46B7-AE76-C2BF9714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7D98E-A51F-4487-BCCF-01326FB45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ABE15-67BB-47B2-997A-0F4EE4DF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17DF-A74B-4EEB-9C91-9F018810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9A3C-CBC1-4B9B-89CD-CB50369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BCF3E-09CA-411F-8A16-EAE710075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15847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5F293-1B25-4EEE-8244-385F33FDC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D3EC5-B888-455C-89BA-3AEF1F303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32F5D-15E8-4810-928F-9EE5F46D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A590-E9EF-4A41-9F07-3E832037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C7DBD-C831-4673-B6BE-B70EB201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94B7-2EBB-4F7D-A5A6-97EDEAE52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52351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CC1C6-5CCD-410D-8D26-CFC67CF77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9894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FBE8F-2A2D-4FCB-9EBE-7B722AF85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20755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F934C-15E4-4F76-84F0-CA292E936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321602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FFE5E-80C8-4741-BBA3-7BABEC5EF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82690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D04A0-C7B9-4099-BC43-ED352BFD1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464043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7D854-6C83-475C-A886-D26B8D4DB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383443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015F9-D69A-446F-8148-425AA0A41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621710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fld id="{C4AF731E-46FD-4D64-AD8E-83E80738D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011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EDE322-D092-4518-B56E-CBAFCAEB3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5DE691-08C6-4422-B956-9162BC05B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CB2F42-82A9-44E5-AB1F-AB0144E2E5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30E409-BD34-4BC5-8E00-646FBDE803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1F526F-C5CA-4EBD-A1B8-642ADD115B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fld id="{94236324-1892-4455-9E60-85D52A8A9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8321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88840E-2EC9-4FF5-A8F5-99FEA03C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4406901"/>
            <a:ext cx="10729936" cy="1362075"/>
          </a:xfrm>
        </p:spPr>
        <p:txBody>
          <a:bodyPr/>
          <a:lstStyle/>
          <a:p>
            <a:pPr algn="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CRISIS, RECOVERY &amp; CONVERSION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F86FE-D1DF-4A79-9CB5-85E12B5CC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WELCOME TO WEEK 13</a:t>
            </a:r>
          </a:p>
        </p:txBody>
      </p:sp>
    </p:spTree>
    <p:extLst>
      <p:ext uri="{BB962C8B-B14F-4D97-AF65-F5344CB8AC3E}">
        <p14:creationId xmlns:p14="http://schemas.microsoft.com/office/powerpoint/2010/main" val="114519544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VARIABLES: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HUMAN NATURE—FICKLE, BUT PRONE TO AMBITION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&amp; A WILLINGNESS TO KILL TO GET WHAT THEY WANT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PERSIANS – ONCE BACK IN POWER, THEY SEEK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RECOVER LOST TERRITORY (ASIA MINOR, PALESTINE, etc.)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NORTHERN TRIBES – OFTEN FORCED TO INVADE ROMAN LANDS, TO AVOID UTTER ANNIHILATION FROM INVADERS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THEIR OWN NORTH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EASTERN TRIBES – DITTO…</a:t>
            </a:r>
          </a:p>
        </p:txBody>
      </p:sp>
    </p:spTree>
    <p:extLst>
      <p:ext uri="{BB962C8B-B14F-4D97-AF65-F5344CB8AC3E}">
        <p14:creationId xmlns:p14="http://schemas.microsoft.com/office/powerpoint/2010/main" val="3379590995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FAIRY TALES vs.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WE PROJECTING NAÏVE NOTIONS OF HOW EMPIRES ARE FORMED, HOW THEY OPERATE, &amp; HOW THEY SURVIVE?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CONTEMPORARY HISTORIANS FULLY COMPREHEND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SOCIETY (AND SYSTEM) OF WHICH THEY WERE A PART?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CONTEMPORARIES DIRECTLY INVOLVED IN THE ACTION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SEE THIS AS ‘CHAOS,’ OR AS ‘BUSINESS AS USUAL’?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SURPRISING IS IT SUPPOSED TO BE, REALLY?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WE FOCUS ON HOW THE SYSTEM SURVIVED,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INSTEAD OF ON HOW IT MIGHT HAVE FALLEN APART?</a:t>
            </a:r>
          </a:p>
        </p:txBody>
      </p:sp>
    </p:spTree>
    <p:extLst>
      <p:ext uri="{BB962C8B-B14F-4D97-AF65-F5344CB8AC3E}">
        <p14:creationId xmlns:p14="http://schemas.microsoft.com/office/powerpoint/2010/main" val="1528882242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6122503" cy="1162050"/>
          </a:xfrm>
        </p:spPr>
        <p:txBody>
          <a:bodyPr/>
          <a:lstStyle/>
          <a:p>
            <a:pPr algn="ctr"/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MAXIMINUS THRAX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305" y="1524001"/>
            <a:ext cx="6652592" cy="4691063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235-238 CE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BUILT LIKE A LINEBACKER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PRIVATE-TO-EMPEROR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(THE FIRST OF MANY)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AVOIDS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ROME (SMART MOVE?)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DEMANDS EVERYONE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ACTUALLY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PAY THEIR TAXES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MURDERED BY HIS OWN,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MARCHING ON ROME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270" y="125896"/>
            <a:ext cx="4648200" cy="619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7677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9938"/>
            <a:ext cx="8229600" cy="1162050"/>
          </a:xfrm>
        </p:spPr>
        <p:txBody>
          <a:bodyPr/>
          <a:lstStyle/>
          <a:p>
            <a:pPr algn="ctr"/>
            <a:r>
              <a:rPr lang="en-US" sz="4000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GORDIAN  I</a:t>
            </a:r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&amp;  </a:t>
            </a:r>
            <a:r>
              <a:rPr lang="en-US" sz="4000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GORDIAN  II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MARCH-APRIL 238 CE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1"/>
            <a:ext cx="83058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647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212B30-865B-4B07-8E38-028FCBA0F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304800"/>
            <a:ext cx="8839200" cy="1143000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THREE WEEKS !?!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7622A1-CAB8-48CB-846E-887EB717D8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5" y="510209"/>
            <a:ext cx="3366256" cy="506895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BDA6F4-DC7F-423E-A695-CADC412A30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84" y="2256804"/>
            <a:ext cx="4184856" cy="41848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DCBDD-3DA0-4EF3-8A1A-294E1293A450}"/>
              </a:ext>
            </a:extLst>
          </p:cNvPr>
          <p:cNvSpPr txBox="1"/>
          <p:nvPr/>
        </p:nvSpPr>
        <p:spPr>
          <a:xfrm>
            <a:off x="3591339" y="1630017"/>
            <a:ext cx="40816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FATHER-SON TEAM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ACCLAIMED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UNDER DURESS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SENATE APPROVAL SOUGHT (&amp; GAINED)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RAG-TAG MILITIA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 MATCH FOR THE III AUGUSTA LEGION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(FOR THEM, THEN AGAINST THEM)</a:t>
            </a:r>
          </a:p>
        </p:txBody>
      </p:sp>
    </p:spTree>
    <p:extLst>
      <p:ext uri="{BB962C8B-B14F-4D97-AF65-F5344CB8AC3E}">
        <p14:creationId xmlns:p14="http://schemas.microsoft.com/office/powerpoint/2010/main" val="1237751481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PUPIENUS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4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BALBINUS</a:t>
            </a:r>
            <a:b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APRIL-JULY 238 CE</a:t>
            </a:r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371600"/>
            <a:ext cx="8671509" cy="487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35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46" y="1295401"/>
            <a:ext cx="3578654" cy="54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340210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735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THE SENATE’S LAST HURRAH</a:t>
            </a:r>
          </a:p>
        </p:txBody>
      </p:sp>
    </p:spTree>
    <p:extLst>
      <p:ext uri="{BB962C8B-B14F-4D97-AF65-F5344CB8AC3E}">
        <p14:creationId xmlns:p14="http://schemas.microsoft.com/office/powerpoint/2010/main" val="1904263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36104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HISTORIAN’S DILEMMA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2186611"/>
            <a:ext cx="11357113" cy="37238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MAXIMINUS IS STILL ALIVE,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STILL HAS (SOME) LEGIONS ON HIS SIDE, MARCHING ON ROME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 ONLY LACKS SENATORIAL APPROVAL—BUT DOES IT MATTER?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WE TAKING THE (ALLEGEDLY IRRELEVANT) SENATE’S SIDE WHEN WE CROWN THE GORDIANS, PUPIENUS &amp; BALBINUS?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WHOSE SIDE ARE WE ON, ANYWAY?</a:t>
            </a:r>
          </a:p>
        </p:txBody>
      </p:sp>
    </p:spTree>
    <p:extLst>
      <p:ext uri="{BB962C8B-B14F-4D97-AF65-F5344CB8AC3E}">
        <p14:creationId xmlns:p14="http://schemas.microsoft.com/office/powerpoint/2010/main" val="1001993848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180286"/>
            <a:ext cx="6851373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GORDIAN  III, 238-244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764" y="1494185"/>
            <a:ext cx="7235687" cy="5237919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ROME DURING HIS GRANDDAD’S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&amp; UNCLE’S ATTEMPTED COUP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PUPIENUS &amp; BALBINUS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MAKE HIM CAESAR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PRAETORIAN GUARDS DO THEIR THING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13-YEAR-OLD EMPEROR !!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(i.e., TIMESITHEUS TAKES CHARGE)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TIMESITHEUS ‘DIES,’ PHILIP STEPS IN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PHILIP, NOW PRAETORIAN PREFECT, DOES HIS THING, so…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4" y="162340"/>
            <a:ext cx="4114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5710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1912"/>
            <a:ext cx="6586330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PHILIP, 244-249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287" y="1676401"/>
            <a:ext cx="6851374" cy="4691063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“THE ARAB” (PHOENICIAN, EQUITES)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PREFECT-NOW-EMPEROR (AGAIN)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DEIFIES GORDIAN  III (HIS VICTIM)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GAIN SENATE APPROVAL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HIS 6-YEAR-OLD SON’S A CAESAR !!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CREATES NEW OFFICE: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RECTOR ORIENTIS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FACED WITH USURPERS GALORE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KILLED BY DECIUS ON THE DANUBE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35" y="135835"/>
            <a:ext cx="4422913" cy="61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012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5E8E-44F0-4100-BFFB-E6BF147D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88236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C958F-B124-4CA5-AB96-F2ADA655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557132"/>
            <a:ext cx="11794436" cy="472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3851126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0" y="273050"/>
            <a:ext cx="7050156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TRAJAN DECIUS, 249-251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052" y="1633538"/>
            <a:ext cx="6652591" cy="4691063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ROMAN PREFECT, SENT TO THE DANUBIAN PROVINCES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SUCCESSFUL AGAINST THE GOTHS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(BUT ONLY AT FIRST)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ELEVATED BY HIS TROOPS (NATCH)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CHRISTIAN PERSECUTIONS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FIRST EMPEROR TO DIE IN BATTLE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GOTHS, NOW VICTORIOUS, POUR INTO ROMAN TERRITORY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51" y="315041"/>
            <a:ext cx="4572000" cy="608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9327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04" y="379066"/>
            <a:ext cx="6347792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TREBONIANUS GALLUS,</a:t>
            </a:r>
            <a:b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251-253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329" y="1726306"/>
            <a:ext cx="6467061" cy="46910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PERSIAN DESCENT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DECIUS’ TRUSTED GENERAL, ELEVATED UPON DECIUS’ DEFEAT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BACK IN ROME, DECIUS’ WIFE AND SON GRANTED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AUGUST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STATUS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PERSIANS &amp; PLAGUES &amp; GOTHS COMBINE AGAINST HIM, so…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CHRISTIAN PERSECUTIONS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MURDERED BY HIS OWN TROOPS, IN FAVOR OF GOTH-KILLER: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E0830-5C1D-4F87-AE01-097E4E8BD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94" y="274983"/>
            <a:ext cx="4138179" cy="62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667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712" y="100774"/>
            <a:ext cx="6016487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AEMILIANUS, 253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4213" y="1434757"/>
            <a:ext cx="5923722" cy="4691063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EMPEROR FOR THREE MONTHS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NORTH AFRICAN DESCENT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ELEVATED BY HIS LEGIONS, AFTER DEFEATING THE GOTHS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SENATE-APPROVED, TOO !!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PROBLEM:  ANOTHER GENERAL FROM THE RHINE CHALLENGES HIS RULE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HIS OWN TROOPS KILL HIM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FAVOR OF…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C96B4-1F54-4FBD-9D31-7003A0AD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4" y="955260"/>
            <a:ext cx="4826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14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4" y="34514"/>
            <a:ext cx="6003235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VALERIAN, 253-260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017" y="1328742"/>
            <a:ext cx="6042992" cy="5204581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ALLY OF TREBONIUS GALLUS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MARCHES ON ROME TO DEFEND HIM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ELEVATED BY HIS TROOPS, WHEN GALLUS IS MURDERED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CONTINUES HIS MARCH: AEMILIANUS MURDERED NEXT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SENATE-APPROVED, HIS SON MADE CAESAR &amp; SENT WEST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DEFEATED &amp; KILLED BY SHAPUR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83C7F-8D95-414D-873B-15E382314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42" y="636099"/>
            <a:ext cx="5572090" cy="54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8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26195A-B23D-436D-B023-CBF87214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2281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VALERIAN’S SURRENDER TO SHAPUR 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9B90E3-8885-4882-9E22-7848E93D9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82" y="1285461"/>
            <a:ext cx="9033211" cy="5168348"/>
          </a:xfrm>
        </p:spPr>
      </p:pic>
    </p:spTree>
    <p:extLst>
      <p:ext uri="{BB962C8B-B14F-4D97-AF65-F5344CB8AC3E}">
        <p14:creationId xmlns:p14="http://schemas.microsoft.com/office/powerpoint/2010/main" val="2366427834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5033-AD37-462F-B621-EF54218B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5776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AHURA-MAZDA CROWNS THE SASSANIDS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128774-4302-4C81-91BB-77101A7A9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10" y="1139687"/>
            <a:ext cx="7226851" cy="5420138"/>
          </a:xfrm>
        </p:spPr>
      </p:pic>
    </p:spTree>
    <p:extLst>
      <p:ext uri="{BB962C8B-B14F-4D97-AF65-F5344CB8AC3E}">
        <p14:creationId xmlns:p14="http://schemas.microsoft.com/office/powerpoint/2010/main" val="464950170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130" y="-129208"/>
            <a:ext cx="6573079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GALLIENUS, 253-268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73145" y="1139688"/>
            <a:ext cx="6228521" cy="5334000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VALERIAN’S SON &amp; AUGUSTUS; WESTERN PORTFOLIO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FOUNDER OF MOBILE FORCES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VEXILLATIONES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CULTURAL RENAISSANCE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FIRST EDICT OF TOLERANCE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 CHRISTIANS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ABOLISHES THE SENATE’S MILITARY ROLE/PRIVILEGES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USURPERS GALORE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ASSASSINATED (BY HIS OWN)</a:t>
            </a: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3" y="132522"/>
            <a:ext cx="4648200" cy="66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041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6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140530"/>
            <a:ext cx="6069496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POSTUMUS, 260-268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57" y="1514270"/>
            <a:ext cx="6612834" cy="46910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APPOINTED BY VALERIAN;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WESTERN PORTFOLIO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GALLIENUS NOMINATES HIS SON TO TAKE OVER AFTER VALERIAN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POSTUMUS MURDERS THE SON, GALLIENUS TOO BUSY TO RESPOND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“RESTORER OF GAUL” BUT ONLY FOR AWHILE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 &amp; HIS OWN SON MURDERED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(BY HIS OWN, HO HUM)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CCD86-BEB5-4568-B197-2BF05A546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45" y="807885"/>
            <a:ext cx="4983124" cy="49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96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769" y="273050"/>
            <a:ext cx="5897217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CLAUDIUS II GOTHICUS, 268-270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9590" y="1646790"/>
            <a:ext cx="5261107" cy="4691063"/>
          </a:xfrm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GALLIENUS’ GENERAL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(&amp; ASSASSIN)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GAINS THE LEGIONS’ SUPPORT, OVER AURELIAN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GOTHIC VICTORIES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DIES ON CAMPAIGN,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FROM THE PLAGUE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CONTROL NOW PASSES TO: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969BF-17F2-49B7-9C91-8F3CADF7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5" y="556593"/>
            <a:ext cx="5758476" cy="5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857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8" y="273050"/>
            <a:ext cx="5552660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QUINTILLUS, 270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4557" y="1633538"/>
            <a:ext cx="5473147" cy="4691063"/>
          </a:xfrm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CLAUDIUS II’S BROTHER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ELEVATED UPON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CLAUDIUS’ DEATH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THREE-MONTH EMPEROR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(AGAIN !?!)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ASSASSINATED? 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INSIDE JOB?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00A26-6895-465B-89B6-098E07DCF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85" y="829650"/>
            <a:ext cx="5376124" cy="50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76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PLOTINUS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PLATO’S THEORY OF FORMS, 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CENTURY BCE: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IDEAL REALM, ETERNAL,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NATURAL MANIFESTATIONS ARE INFERIOR; IGNORE THEM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NO ACCOUNT OF HOW THE TWO REALMS RELATE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ARISTOTLE’S THEORY OF “THE UNMOVED MOVER”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IDEAL, ETERNAL, THE SOURCE OF ALL CREATION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THE NATURAL WORLD IS WORTHY OF STUDY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WHY IS IT WORTHY OF STUDY?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SOLUTION:  EMBRACE PLATO’S THEORY,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DEFINE THE RELATIONSHIP BETWEEN LOW &amp; HIGH</a:t>
            </a:r>
          </a:p>
        </p:txBody>
      </p:sp>
    </p:spTree>
    <p:extLst>
      <p:ext uri="{BB962C8B-B14F-4D97-AF65-F5344CB8AC3E}">
        <p14:creationId xmlns:p14="http://schemas.microsoft.com/office/powerpoint/2010/main" val="441119028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749" y="79514"/>
            <a:ext cx="5658678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AURELIAN, 270-275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4210" y="1404733"/>
            <a:ext cx="6188764" cy="4293704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GALLIENUS’ MASTER OF HORSE 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LOSES THRONE TO CLAUDIUS II WHEN GALLIENUS IS KILLED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JUTHUNGI, VANDAL, GALLIC &amp; JORDANIAN CAMPAIGNS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RESTITUTOR ORBIS/ORIENTIS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SOL INVICTUS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CULT REVIVED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MINT, BREAD &amp; GRAIN REFORM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ASSASSINATED BY THE PRAETORIAN GUARD (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HO, HUM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5" y="1099932"/>
            <a:ext cx="5326354" cy="50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6268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273050"/>
            <a:ext cx="6149008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TACITUS, 275-276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8296" y="1633538"/>
            <a:ext cx="6281530" cy="4691063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OLD, SENATORIAL RANK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~8-MONTH REIGN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NOMINATED TO TAKE AURELIAN’S PLACE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DEIFIES HIS PREDECESSOR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MAKES ½ BROTHER, FLORIANUS, PRAETORIAN PREFECT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SUCCESSFUL GOTHIC CAMPAIGN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DIES (NATURALLY?  OTHERWISE?)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27297-308D-4DCD-9605-109066FC3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89" y="357809"/>
            <a:ext cx="5099437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354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017" y="273050"/>
            <a:ext cx="5724940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FLORIANUS, 276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1633538"/>
            <a:ext cx="5274371" cy="46910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3-MONTH EMPEROR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QUICKLY TAKES POWER WHEN TACITUS DIES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ONLY SYRIA &amp; EGYPT REVOLT AGAINST HIM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PROBUS, A USURPER, CHALLEGES HIM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FLORIANUS MURDERED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BY HIS OWN (HO, HUM)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A3B7D-EB20-4CD4-96B5-B5A913BF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" y="738806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94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0530"/>
            <a:ext cx="6109251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PROBUS, 276-282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531" y="1487766"/>
            <a:ext cx="6957390" cy="500579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GENERAL UNDER AURELIAN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ASSIGNED TO EGYPT &amp; SYRIA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WHEN TACITUS DIES/IS KILLED, DECLARES AGAINST FLORIANUS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FLORIANUS DEAD, HE HEADS TO ROME FOR SENATORIAL APPROVAL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GALLIC, GOTHIC, EGYPTIAN CAMPAIGNS; PREPARES FOR PERSIA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ANNOUNCES THE EVENTUAL END OF THE LEGIONS; ASSASSINATED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495D6-7FE2-44CB-A6E7-FA4D38FE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85" y="265044"/>
            <a:ext cx="4187393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97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226" y="47766"/>
            <a:ext cx="5632174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CARUS, 282-283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8678" y="1275730"/>
            <a:ext cx="6374295" cy="5151574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PROBUS’ PRAETORIAN PREFECT (COINCIDENCE?)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 DUTY IN RAETIA (AUSTRIA) WHEN PROBUS’ ARMY REVOLTS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MAKES HIS 2 SONS CAESARS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DANUBIAN &amp; PERSIAN CAMPAIGNS SUCCESSFUL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DIES MYSTERIOUSLY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(LIGHTNING?  ASSASSINATION?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ONLY APER HIS PREFECT KNOWS)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B1257-CAFB-4D4A-968F-9DC0DAFB3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1430238"/>
            <a:ext cx="5001084" cy="462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891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8" y="273050"/>
            <a:ext cx="8229600" cy="11620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CARINUS &amp; NUMERIAN, </a:t>
            </a:r>
            <a:b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283-285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329" y="1633538"/>
            <a:ext cx="7673009" cy="499254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CARINUS—WESTERN PORTFOLIO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ROME WHEN HIS FATHER, CARUS, DIES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CO-EMPERORS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 CARINUS IN THE WEST, NUMERIAN IN THE EAST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NUMERIAN CUTS SHORT THE PERSIAN CAMPAIGN, DIES MYSTERIOUSLY, 284;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(APER HIDES IT LONG AS HE CAN)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HIS LEGIONS DECLARE FOR DIOCLETIAN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CARINUS, CAMPAIGNING AGAINST DIOCLETIAN, MURDERED (JEALOUSY?)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1D0BE-F6B9-40DB-A1C0-31B90168E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18" y="3659588"/>
            <a:ext cx="2979669" cy="2860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895C1-75F7-46EF-80C8-03EA44545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98" y="318051"/>
            <a:ext cx="2941984" cy="29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9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88840E-2EC9-4FF5-A8F5-99FEA03C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F86FE-D1DF-4A79-9CB5-85E12B5CC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WELCOME TO THURSDAY !!</a:t>
            </a:r>
          </a:p>
        </p:txBody>
      </p:sp>
    </p:spTree>
    <p:extLst>
      <p:ext uri="{BB962C8B-B14F-4D97-AF65-F5344CB8AC3E}">
        <p14:creationId xmlns:p14="http://schemas.microsoft.com/office/powerpoint/2010/main" val="2702472113"/>
      </p:ext>
    </p:extLst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6263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BODY COUNT, 235-285 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298715"/>
            <a:ext cx="11767931" cy="526111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 MURDERED BY THEIR OWN AND/OR BY PRAETORIANS: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(MAXIMINUS, GORDIAN II, PUPIENUS, BALBINUS, GORDIAN III, PHILIP, GALLUS, AURELIANUS, GALLIENUS, POSTUMUS, QUINTILLUS, AURELIAN, FLORIAN, PROBUS, CARUS, NUMERIAN)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IN BATTLE (DECIUS)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BY SUICIDE (GORDIAN I)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CAPTURED/KILLED IN PERSIA (VALERIAN)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ON CAMPAIGN (PLAGUE?) (CLAUDIUS II)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BY NATURAL CAUSES (TACITUS)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BY A JEALOUS HUSBAND (!?!) (CARIANUS)</a:t>
            </a:r>
          </a:p>
        </p:txBody>
      </p:sp>
    </p:spTree>
    <p:extLst>
      <p:ext uri="{BB962C8B-B14F-4D97-AF65-F5344CB8AC3E}">
        <p14:creationId xmlns:p14="http://schemas.microsoft.com/office/powerpoint/2010/main" val="2908152853"/>
      </p:ext>
    </p:extLst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19271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CHAOS, OR CONVENTION?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520810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SUCCESSION PROCESS, PREVIOUSLY ESTABLISHED,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STILL HOLDS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(SLIGHTLY ACCELERATED, HOWEVER)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ATTEMPTS AT DYNASTIC SUCCESSION FAIL (PREDICTABLY)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REAL INNOVATIONS IN HOW AUTHORITY IS ESTABLISHED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PORTFOLIOS (EAST &amp; WEST) DICTATED BY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DIRECT MILITARY CHALLENGES</a:t>
            </a:r>
          </a:p>
        </p:txBody>
      </p:sp>
    </p:spTree>
    <p:extLst>
      <p:ext uri="{BB962C8B-B14F-4D97-AF65-F5344CB8AC3E}">
        <p14:creationId xmlns:p14="http://schemas.microsoft.com/office/powerpoint/2010/main" val="2983781278"/>
      </p:ext>
    </p:extLst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927653"/>
            <a:ext cx="11357113" cy="4678017"/>
          </a:xfrm>
        </p:spPr>
        <p:txBody>
          <a:bodyPr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5400" u="sng" dirty="0"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marL="0" indent="0" algn="ctr">
              <a:buNone/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AT THIS POINT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DOES ROME NEED AN EMPEROR,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OR A MANAGER? </a:t>
            </a:r>
          </a:p>
          <a:p>
            <a:pPr algn="ctr"/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72564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PLOTINUS ON CONSCIOUSNESS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POSITS A DYNAMIC, ONGOING RELATIONSHIP BETWEEN THE ETERNAL (UNIVERSAL) SOUL AND THE INDIVIDUAL SOUL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SOULS ARE TRAPPED IN A PHYSICAL SHELL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BODY EXPERIENCES THINGS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SOULS STAND BETWEEN CREATION &amp; UNIVERSAL SOUL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ETERNAL, UNIVERSAL PRESENCE IN WHICH WE PARTICIPATE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CONCEPTS IN PHILOSOPHY vs. CONCEPTS IN THEOLOGY?</a:t>
            </a:r>
          </a:p>
        </p:txBody>
      </p:sp>
    </p:spTree>
    <p:extLst>
      <p:ext uri="{BB962C8B-B14F-4D97-AF65-F5344CB8AC3E}">
        <p14:creationId xmlns:p14="http://schemas.microsoft.com/office/powerpoint/2010/main" val="3509780635"/>
      </p:ext>
    </p:extLst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DCD5-5973-4641-99DF-8E5D4190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2524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LITANY OF VULNERABILITIES: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09D05-9B87-4448-B943-D8FED6D2B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371603"/>
            <a:ext cx="11847443" cy="504245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CAN’T TRUST THE PRAETORIAN GUARD (OR ITS PREFECTS)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OATHS TO GENERALS (INSTEAD OF TO ROME) MEAN THAT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LEGIONS CAN ELEVATE OR FIRE (&amp; KILL) EMPERORS AT WILL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SENATORIAL MEDDLING IN IMPERIAL &amp; MILITARY AFFAIRS CREATES A BI-POLAR SYSTEM OF GOVERNANCE &amp; DEFENSE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BORDER REGIONS NORTH &amp; EAST ARE EXTREMELY VULNERABLE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TAX REVENUES TANK, LEADING TO CURRENCY DEVALUATION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CURRENCY DEVALUATION LEADS TO HYPER-INFLATION, LEADING TO TAXES-IN-KIND FOR THE ARMY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ANNONA MILITARIS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PAST ATTEMPTS AT A STABLE SUCCESSION FAIL MISERABLY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93282001"/>
      </p:ext>
    </p:extLst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FEW (EARLY)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842054"/>
            <a:ext cx="11357113" cy="453224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GALLIENUS CUTS OFF SENATE ACCESS TO THE MILITARY,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VICE VERSA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(SOLDIERS STAY SOLDIERS)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GALLIENUS CREATES A MOBILE, CAVALRY-BASED FORCE,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BASES IT IN MEDIOLANUM (MILAN),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ROME</a:t>
            </a:r>
          </a:p>
          <a:p>
            <a:pPr algn="ctr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AURELIAN BUILDS EXTENSIVE DEFENSIVE WALLS AROUND ROME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AURELIAN ABANDONS THE PROVINCE OF DACIA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(‘WRONG’ SIDE OF THE DANUBE, HARD TO DEFEND)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67763"/>
      </p:ext>
    </p:extLst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1" y="26504"/>
            <a:ext cx="7076660" cy="1162050"/>
          </a:xfrm>
        </p:spPr>
        <p:txBody>
          <a:bodyPr/>
          <a:lstStyle/>
          <a:p>
            <a:pPr algn="ctr"/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DIOCLETIAN, 284-305 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025" y="2084458"/>
            <a:ext cx="6930887" cy="3958534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ONE OF NUMERIAN’S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PROTECTORES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(SEMI-PRIVATE BODYGUARD) 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ACCLAIMED ONCE NUMERIAN’S DEATH BECOMES KNOWN,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(AFTER KILLING APER, OF COURSE)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285 CE—UPON CARINUS’ MURDER,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HIS RISE TO POWER IS COMPLETE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1AA76-4252-412E-9029-AB4977251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5" y="198780"/>
            <a:ext cx="4770783" cy="64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11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DCD5-5973-4641-99DF-8E5D4190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DIOCLETIAN THE MANAGER: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09D05-9B87-4448-B943-D8FED6D2B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286—ELEVATES MAXIMIAN TO CAESAR, THEN AUGUSTUS: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PORTFOLIOS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DIOCLETIAN—EAST, MAXIMIAN—WEST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293— “CAESARS” APPOINTED,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GALERIUS—EAST, CONSTANTIUS—WEST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(THE TETRARCHY IS BORN)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EACH TETRARCH A FIELD ARMY (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COMITATENSIS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&amp; A PRAETORIAN PREFECT FOR ADMINISTRATION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SUCCESSFUL CAMPAIGNS IN PERSIA, EGYPT, BRITAIN</a:t>
            </a:r>
          </a:p>
        </p:txBody>
      </p:sp>
    </p:spTree>
    <p:extLst>
      <p:ext uri="{BB962C8B-B14F-4D97-AF65-F5344CB8AC3E}">
        <p14:creationId xmlns:p14="http://schemas.microsoft.com/office/powerpoint/2010/main" val="2248465872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DIOCLETIAN’S PROVINCIAL REFORMS: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736035"/>
            <a:ext cx="11357113" cy="4890052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NUMBER OF PROVINCES NEARLY DOUBLED (FROM 47 TO 85)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PROVINCES THEN ORGANIZED INTO DIOCESES (12)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PR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OVINCIAL GOVERNOR ANSWERS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 DIOCESAN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VICARIUS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(‘DEPUTY’)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VICARIUS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ANSWERS TO 1 OF THE 4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(ADMINISTRATIVE) PRAETORIAN PREFECTS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PRAETORIAN PREFECT ANSWERS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EITHER AN AUGUSTUS OR A CAESAR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(BY THE NUMBERS:  100—12—4—1 (DIOCLETIAN) 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27463"/>
      </p:ext>
    </p:extLst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45775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RESIDENCES: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516834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AUGUSTUS OF THE EAST:  NICOMEDIA (BITHYNIA, PONTUS)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—THEN ANTIOCH (SYRIA, ORIENTIS)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AUGUSTUS OF THE WEST:  RAVENNA (GALLIA CISALPINA)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CAESAR OF THE EAST: THESSALONICA (MACEDONIA)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CAESAR OF THE WEST:  TRIER (GALLIA BELGICA)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(—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ROME NOW IRRELEVANT)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CONSTANTIUS HAS A SON, CONSTANTINE, THROUGH AN EARLY LIAISON WITH HELEN (BOTH PLEBEIANS, SO—NOT MARRIED)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WERE CONSTANTIUS &amp; HELEN CHRISTIAN?</a:t>
            </a:r>
          </a:p>
        </p:txBody>
      </p:sp>
    </p:spTree>
    <p:extLst>
      <p:ext uri="{BB962C8B-B14F-4D97-AF65-F5344CB8AC3E}">
        <p14:creationId xmlns:p14="http://schemas.microsoft.com/office/powerpoint/2010/main" val="1760780701"/>
      </p:ext>
    </p:extLst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AA93F-7F3D-46E3-BE2C-C1537D035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8" y="106016"/>
            <a:ext cx="9531403" cy="65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1690"/>
      </p:ext>
    </p:extLst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4ECD-AFE4-40A1-91EF-81D27EEE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16" y="1046923"/>
            <a:ext cx="6321288" cy="5088833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TETRARCHS: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PORPHYRY SCULPTURE </a:t>
            </a: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(EGYPTIAN MARBLE),</a:t>
            </a: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FORMERLY IN CONSTANTINOPLE; STOLEN IN 1204 (4</a:t>
            </a:r>
            <a:r>
              <a:rPr lang="en-US" sz="32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CRUSADE)</a:t>
            </a: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INSTALLED IN VENICE</a:t>
            </a: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ALSO p. 474)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96B43-E648-405C-B7EE-04499E04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" y="182223"/>
            <a:ext cx="4234066" cy="63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1960"/>
      </p:ext>
    </p:extLst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INNOVATIONS: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BASIS FOR TAXATION: 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CAPUT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JUGUM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NOW-ANNUAL TAX ASSESSMENTS (REGULAR, PREDICTABLE)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CURRENCY—BUT STILL DEVALUED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HYPER-INFLATION REMAINS A CONCERN, so…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WAGE &amp; PRICE CONTROLS INTRODUCED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PROBLEMS PERSIST, so…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CHRISTIANS SYSTEMATICALLY PERSECUTED, then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MANICHEANS SYSTEMATICALLY PERSECUTED</a:t>
            </a:r>
          </a:p>
        </p:txBody>
      </p:sp>
    </p:spTree>
    <p:extLst>
      <p:ext uri="{BB962C8B-B14F-4D97-AF65-F5344CB8AC3E}">
        <p14:creationId xmlns:p14="http://schemas.microsoft.com/office/powerpoint/2010/main" val="3334982361"/>
      </p:ext>
    </p:extLst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5" y="304802"/>
            <a:ext cx="6824869" cy="96989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CONSTANTINE I, </a:t>
            </a:r>
            <a:r>
              <a:rPr lang="en-US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306-337 AD</a:t>
            </a:r>
            <a:endParaRPr lang="en-US" sz="4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74858"/>
            <a:ext cx="7460973" cy="5243993"/>
          </a:xfrm>
        </p:spPr>
        <p:txBody>
          <a:bodyPr/>
          <a:lstStyle/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SON OF SOLDIER CONSTANTIUS CHLORUS (LATER, CAESAR &amp; AUGUSTUS)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HIS MOTHER, HELEN, IS DITCHED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FAVOR OF A DYNASTIC MARRIAGE (THEODORA, MAXIMIAN’S DAUGHTER)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NEXT—SOLDIER/HOSTAGE OF GALERIUS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EYEWITNESS TO CHRISTIAN PERSECUTIONS</a:t>
            </a:r>
          </a:p>
          <a:p>
            <a:pPr marL="45720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NOT ORIGINALLY INTENDED FOR POWER (BUT WHEN HIS DAD DIES…)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78" y="161117"/>
            <a:ext cx="4114800" cy="62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6900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D5D1-7EC0-4EE4-9330-9EC7E14E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WEEK: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79CA-3412-457A-94F4-9A559889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5" y="2034209"/>
            <a:ext cx="11065565" cy="2908852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CHAPTERS 14 &amp; 15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ENCOMIUM OF (THEN-PAGAN) EMPEROR CONSTANTINE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EUSEBIUS OF CAESARIA ON THE CONVERSION OF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(NOW-CHRISTIAN) EMPEROR CONSTANTINE</a:t>
            </a:r>
          </a:p>
        </p:txBody>
      </p:sp>
    </p:spTree>
    <p:extLst>
      <p:ext uri="{BB962C8B-B14F-4D97-AF65-F5344CB8AC3E}">
        <p14:creationId xmlns:p14="http://schemas.microsoft.com/office/powerpoint/2010/main" val="1875722478"/>
      </p:ext>
    </p:extLst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RETIREMENT &amp; MAYHEM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51816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DIOCLETIAN INSTITUTES A ‘TERM LIMIT’ FOR AUGUSTI, INSISTS THAT MAXIMIAM RETIRE ALONG WITH HIM—305 CE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CONSTANTIUS &amp; GALERIUS ARE NOW AUGUSTI, WEST &amp; EAST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CONSTANTIUS ASKS GALERIUS FOR HIS SON, CONSTANTINE,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ACCOMPANY HIM ON CAMPAIGN IN BRITAIN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306 CE—CONSTANTIUS DIES IN YORK (EBORACUM);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CONSTANTINE SALUTED AS EMPEROR BY DAD’S LEGIONS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(PROBLEM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SEVERUS WAS ALREADY CAESAR…)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NEXT 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SEVERUS ASSASSINATED,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MAXIMIAN UN-RETIRES, ALLIED WITH HIS SON MAXENTIUS)</a:t>
            </a:r>
          </a:p>
        </p:txBody>
      </p:sp>
    </p:spTree>
    <p:extLst>
      <p:ext uri="{BB962C8B-B14F-4D97-AF65-F5344CB8AC3E}">
        <p14:creationId xmlns:p14="http://schemas.microsoft.com/office/powerpoint/2010/main" val="3725131594"/>
      </p:ext>
    </p:extLst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MARRIAGE, ROMAN STYLE: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CONSTANTINE AGREES TO MARRY FAUSTA, MAXIMIAN’S DAUGHTER (&amp; MAXENTIUS’ SISTER),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BECOMES AUGUSTUS OF BRITAIN AND GAUL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MAXENTIUS GETS ROME &amp; AFRICA—BUT WANTS IT ALL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MAXIMIAN, EXILED BY HIS OWN SON,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TAKES REFUGE WITH HIS SON-IN-LAW, but…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310—MAXIMIAN TRIES TO DEPOSE CONSTANTINE,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DIES UNDER A SIEGE AT MASSALIA (MARSEILLES)</a:t>
            </a:r>
          </a:p>
        </p:txBody>
      </p:sp>
    </p:spTree>
    <p:extLst>
      <p:ext uri="{BB962C8B-B14F-4D97-AF65-F5344CB8AC3E}">
        <p14:creationId xmlns:p14="http://schemas.microsoft.com/office/powerpoint/2010/main" val="3511226751"/>
      </p:ext>
    </p:extLst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MEANWHILE, IN THE EAST…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749287"/>
            <a:ext cx="11357113" cy="4267201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GALERIUS, NOTORIOUS FOR HIS PERSECUTIONS,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FALLS DESPERATELY, PAINFULLY ILL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 IDENTIFIES HIS SYMPTOMS AS DIVINE VENGEANCE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311 CE—HE ISSUES A DECREE OF TOLERANCE FOR CHRISTIANS, THEN DIES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TEXT OF HIS DECREE IS PRESERVED BY CHRISTIAN AUTHORS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(WHO ALL TOO GLEEFULLY DESCRIBE HIS PAINFUL DEATH)</a:t>
            </a:r>
          </a:p>
        </p:txBody>
      </p:sp>
    </p:spTree>
    <p:extLst>
      <p:ext uri="{BB962C8B-B14F-4D97-AF65-F5344CB8AC3E}">
        <p14:creationId xmlns:p14="http://schemas.microsoft.com/office/powerpoint/2010/main" val="1123898469"/>
      </p:ext>
    </p:extLst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THE EDICT OF MILAN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 THE TETRARCHY, EDICTS OF ANY AUGUSTUS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MUST BE HONORED BY ALL AUGUSTI &amp; CAESARS: so…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EDICT IS MERELY A “RESCRIPT” OR REMINDER: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CHRISTIAN PERSECUTIONS MUST CEASE, PER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GALERIUS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’ EDICT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‘EDICT’ IS ISSUED IN 313 CE;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53 YEARS AFTER GALLIENUS’ EDICT,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YEARS AFTER GALERIUS’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DISTINCTION?  THIS TIME, IT REMAINED ON THE BOOKS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(LICINIUS’ OBJECTIONS NOTWITHSTANDING…)</a:t>
            </a:r>
          </a:p>
        </p:txBody>
      </p:sp>
    </p:spTree>
    <p:extLst>
      <p:ext uri="{BB962C8B-B14F-4D97-AF65-F5344CB8AC3E}">
        <p14:creationId xmlns:p14="http://schemas.microsoft.com/office/powerpoint/2010/main" val="553881902"/>
      </p:ext>
    </p:extLst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07342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ADOPTION &amp; LEGITIMACY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2663688"/>
            <a:ext cx="11357113" cy="292873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CONSTANTINE HAS THE SENATE CONFIRM HIS FATHER’S ‘ANCESTRY’—VIA AN AFTER-THE-FACT ‘ADOPTION’—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AN HONORED PREDECESSOR—CLAUDIUS II GOTHICUS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CLAUDIUS’ MILITARY EXPLOITS (GOTHICUS MAXIMUS)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HELPED TO DETERMINE THE CHOICE</a:t>
            </a:r>
          </a:p>
        </p:txBody>
      </p:sp>
    </p:spTree>
    <p:extLst>
      <p:ext uri="{BB962C8B-B14F-4D97-AF65-F5344CB8AC3E}">
        <p14:creationId xmlns:p14="http://schemas.microsoft.com/office/powerpoint/2010/main" val="909431065"/>
      </p:ext>
    </p:extLst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 INVICTUS (A REMINDER)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 REGARDED AS A DIVINE PRESENCE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BOTH A METAPHOR, AND A GOD IN HIS OWN RIGHT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MITHRAS CULT ASSOCIATED WITH THE RISING SUN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ELAGABALUS’ ATTEMPT AT ELEVATING THE SYRIAN SUN GOD ABOVE JUPITER FAILS, but…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274 CE—AURELIAN DEDICATES A TEMPLE TO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SOL INVICTUS</a:t>
            </a:r>
            <a:b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(HIS DATE OF BIRTH—DECEMBER 25)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CONSTANTIUS &amp; CONSTANTINE REGARD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SOL INVICTUS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ALSO IDENTIFIED WITH APOLLO, AS THEIR PATRON DEITY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GENIUS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12746"/>
      </p:ext>
    </p:extLst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2528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DID CONSTANTINE CONVERT?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SYNCRETISM IS THE WILD CARD HERE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INITIALLY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SOL INVICTUS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WAS HIS PATRON DEITY;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AFTER THE VISION OF MILVIAN BRIDGE,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 INCREASINGLY WROTE IN CHRISTIAN TERMS</a:t>
            </a:r>
          </a:p>
          <a:p>
            <a:pPr algn="ctr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HE MUST AVOID BAPTISM WHILE EMPEROR</a:t>
            </a:r>
          </a:p>
          <a:p>
            <a:pPr algn="ctr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ANOTHER PROBLEM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HE HAS HIS ELDEST SON &amp; WIFE FAUSTA MURDERED (A FAILED COUP ATTEMPT) IN 326 CE</a:t>
            </a:r>
          </a:p>
          <a:p>
            <a:pPr algn="ctr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CONSTANTINE’S SOLUTION?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HE WAITS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UNTIL HE IS ON HIS DEATHBED TO BE BAPTIZED, IN 337 CE</a:t>
            </a:r>
          </a:p>
        </p:txBody>
      </p:sp>
    </p:spTree>
    <p:extLst>
      <p:ext uri="{BB962C8B-B14F-4D97-AF65-F5344CB8AC3E}">
        <p14:creationId xmlns:p14="http://schemas.microsoft.com/office/powerpoint/2010/main" val="2121321852"/>
      </p:ext>
    </p:extLst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9276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KIND OF CHRISTIAN WAS HE?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417983"/>
            <a:ext cx="11608905" cy="51816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PONTIFEX MAXIMUS, HE INSISTS ON ESTABLISHING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CHURCH DOCTRINE (FROM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PAX DEORUM 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PAX DEI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HIS FIRST LOCAL BISHOPS’ COUNCIL – ARLES, 314 CE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THE DISPUTE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HOW TO HANDLE CHRISTIAN CLERGY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WHO ALLEGEDLY ‘LAPSED’ UNDER PERSECUTION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DONATIST POSITION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THEIR RITUALS, ESPECIALLY BAPTISM,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 LONGER VALID—DEPOSE THEM ALL !!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‘MAINSTREAM’ POSITION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THEY ARE FORGIVEN; THEIR BAPTISMS REMAIN VALID, DITTO THEIR EUCHARISTIC SERVICES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CONSTANTINE’S POSITION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  COMPLETE EXASPERATION…</a:t>
            </a:r>
          </a:p>
        </p:txBody>
      </p:sp>
    </p:spTree>
    <p:extLst>
      <p:ext uri="{BB962C8B-B14F-4D97-AF65-F5344CB8AC3E}">
        <p14:creationId xmlns:p14="http://schemas.microsoft.com/office/powerpoint/2010/main" val="1519454290"/>
      </p:ext>
    </p:extLst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1" y="39759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CONSTANTINE THE BISHOP: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378227"/>
            <a:ext cx="11953459" cy="506233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FIRST WORLD (ECUMENICAL) COUNCIL MEETS IN NICAEA, 325 CE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CONSTANTINE,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PONTIFEX MAXIMUS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INSISTS ON HIS EQUALITY WITH CHRISTIAN BISHOPS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 GRATEFUL CLERGY AGREES—THIS TIME)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THE DISPUTE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 BISHOP ARIUS OF ALEXANDRIA’S CONTENTION THAT JESUS WAS/IS LESSER THAN GOD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THE MAINSTREAM POSITION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JESUS IS EQUAL WITH GOD; LANGUAGE FOR THE CONFESSION OF THE FAITH ESTABLISHED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(THE NICENE CREED)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CONSTANTINE’S POSITION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  BAPTIZED BY AN ARIAN BISHOP)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96687"/>
      </p:ext>
    </p:extLst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1313-9562-4066-94CB-492AD272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92" y="212040"/>
            <a:ext cx="8635609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CONSTANTINE’S </a:t>
            </a:r>
            <a:r>
              <a:rPr lang="en-US" sz="5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APOTHEOSIS</a:t>
            </a:r>
          </a:p>
        </p:txBody>
      </p:sp>
      <p:pic>
        <p:nvPicPr>
          <p:cNvPr id="1026" name="Picture 2" descr="Ancient Resource: Authentic Manus Dei, Hand of God Coins for Sale">
            <a:extLst>
              <a:ext uri="{FF2B5EF4-FFF2-40B4-BE49-F238E27FC236}">
                <a16:creationId xmlns:a16="http://schemas.microsoft.com/office/drawing/2014/main" id="{DC437DA0-525E-4D99-932B-DB80238601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47" y="1311966"/>
            <a:ext cx="10033588" cy="50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339698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27DF-6267-4416-9DFC-0BC1A8A5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96" y="371064"/>
            <a:ext cx="10363200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(Don’t laugh, it still runs…)</a:t>
            </a:r>
          </a:p>
        </p:txBody>
      </p:sp>
      <p:pic>
        <p:nvPicPr>
          <p:cNvPr id="1026" name="Picture 2" descr="90+ Free Junkers &amp; Van Images">
            <a:extLst>
              <a:ext uri="{FF2B5EF4-FFF2-40B4-BE49-F238E27FC236}">
                <a16:creationId xmlns:a16="http://schemas.microsoft.com/office/drawing/2014/main" id="{6536F86A-3DDE-4E08-BE3F-FA3B53449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69" y="1511851"/>
            <a:ext cx="7527235" cy="50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24377"/>
      </p:ext>
    </p:extLst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0D5C-437B-4B9B-8E31-D61FDB23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304800"/>
            <a:ext cx="9872869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SAINTS CONSTANTINE &amp; HELEN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D60B93-4750-415F-AB09-2AFBB6891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22" y="1268895"/>
            <a:ext cx="3829878" cy="53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66691"/>
      </p:ext>
    </p:extLst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CAB214-BD9D-4D68-98F7-270CA5C5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444"/>
            <a:ext cx="7772400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BYZANTIUM?</a:t>
            </a:r>
          </a:p>
        </p:txBody>
      </p:sp>
      <p:pic>
        <p:nvPicPr>
          <p:cNvPr id="4106" name="Picture 10" descr="Women Deacons in ASIA MINOR in first Millenium">
            <a:extLst>
              <a:ext uri="{FF2B5EF4-FFF2-40B4-BE49-F238E27FC236}">
                <a16:creationId xmlns:a16="http://schemas.microsoft.com/office/drawing/2014/main" id="{0EAC25DF-3FCC-4471-AC18-0E470C1E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26" y="1090614"/>
            <a:ext cx="8005073" cy="56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87152"/>
      </p:ext>
    </p:extLst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The City, 1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61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1616" y="822937"/>
            <a:ext cx="50755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BYZANTIUM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</a:p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“NEW ROME,”</a:t>
            </a:r>
          </a:p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“CONSTANTINOPLE,”</a:t>
            </a:r>
          </a:p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NEW CAPITOL OF…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3" name="Picture 7">
            <a:extLst>
              <a:ext uri="{FF2B5EF4-FFF2-40B4-BE49-F238E27FC236}">
                <a16:creationId xmlns:a16="http://schemas.microsoft.com/office/drawing/2014/main" id="{F54E4B51-9555-4342-A1FD-274E987E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84201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8">
            <a:extLst>
              <a:ext uri="{FF2B5EF4-FFF2-40B4-BE49-F238E27FC236}">
                <a16:creationId xmlns:a16="http://schemas.microsoft.com/office/drawing/2014/main" id="{7246CF75-BFCF-415E-9327-5433B5CE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39" y="182564"/>
            <a:ext cx="11516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THE (EASTERN) ROMAN EMPIRE,  330-1453 CE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5B3A9A-4646-4B87-9F3A-D28BDB24A93B}"/>
              </a:ext>
            </a:extLst>
          </p:cNvPr>
          <p:cNvSpPr txBox="1"/>
          <p:nvPr/>
        </p:nvSpPr>
        <p:spPr>
          <a:xfrm>
            <a:off x="2590800" y="1654076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WHAT’S A CHURCH?</a:t>
            </a:r>
          </a:p>
        </p:txBody>
      </p:sp>
    </p:spTree>
    <p:extLst>
      <p:ext uri="{BB962C8B-B14F-4D97-AF65-F5344CB8AC3E}">
        <p14:creationId xmlns:p14="http://schemas.microsoft.com/office/powerpoint/2010/main" val="3492954129"/>
      </p:ext>
    </p:extLst>
  </p:cSld>
  <p:clrMapOvr>
    <a:masterClrMapping/>
  </p:clrMapOvr>
  <p:transition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basilica">
            <a:extLst>
              <a:ext uri="{FF2B5EF4-FFF2-40B4-BE49-F238E27FC236}">
                <a16:creationId xmlns:a16="http://schemas.microsoft.com/office/drawing/2014/main" id="{F6FD9212-EB4A-418F-8626-8DA6F22F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91" y="2004391"/>
            <a:ext cx="7467600" cy="462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 Box 5">
            <a:extLst>
              <a:ext uri="{FF2B5EF4-FFF2-40B4-BE49-F238E27FC236}">
                <a16:creationId xmlns:a16="http://schemas.microsoft.com/office/drawing/2014/main" id="{AA5FE681-35AF-4327-9AD4-584E6BF6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57" y="152400"/>
            <a:ext cx="116486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THE BASILICA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[“IMPERIAL HALL”]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>
            <a:extLst>
              <a:ext uri="{FF2B5EF4-FFF2-40B4-BE49-F238E27FC236}">
                <a16:creationId xmlns:a16="http://schemas.microsoft.com/office/drawing/2014/main" id="{F9D1C7BE-EF91-427B-AD19-4721C4C3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17" y="2587488"/>
            <a:ext cx="7620000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Text Box 5">
            <a:extLst>
              <a:ext uri="{FF2B5EF4-FFF2-40B4-BE49-F238E27FC236}">
                <a16:creationId xmlns:a16="http://schemas.microsoft.com/office/drawing/2014/main" id="{6FBBA62D-2022-4B87-9F5D-8B3EC3FA9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04" y="381000"/>
            <a:ext cx="115293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SYNTHRONON, APSE,</a:t>
            </a:r>
            <a:br>
              <a:rPr lang="en-US" alt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IMPERIAL THRONE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>
            <a:extLst>
              <a:ext uri="{FF2B5EF4-FFF2-40B4-BE49-F238E27FC236}">
                <a16:creationId xmlns:a16="http://schemas.microsoft.com/office/drawing/2014/main" id="{D3F44794-4DBF-42B3-A6C7-5AD6441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8382000" cy="48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7" name="Text Box 5">
            <a:extLst>
              <a:ext uri="{FF2B5EF4-FFF2-40B4-BE49-F238E27FC236}">
                <a16:creationId xmlns:a16="http://schemas.microsoft.com/office/drawing/2014/main" id="{43DB7D34-13B0-45C6-882F-0B1C258C6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81000"/>
            <a:ext cx="4876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SANCTUARY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88840E-2EC9-4FF5-A8F5-99FEA03C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4406901"/>
            <a:ext cx="11224592" cy="1362075"/>
          </a:xfrm>
        </p:spPr>
        <p:txBody>
          <a:bodyPr/>
          <a:lstStyle/>
          <a:p>
            <a:pPr algn="r"/>
            <a:br>
              <a:rPr lang="en-US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F86FE-D1DF-4A79-9CB5-85E12B5C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1470992"/>
            <a:ext cx="11542643" cy="3916570"/>
          </a:xfrm>
        </p:spPr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TUNE IN NEXT WEEK FOR:</a:t>
            </a:r>
          </a:p>
          <a:p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ROME, ITS STRUCTURES, ITS DAILY LIFE</a:t>
            </a:r>
          </a:p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582083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9276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ROMAN EMPERORS—A RECAP…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417983"/>
            <a:ext cx="11357113" cy="467801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25 IN ALL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(ACCORDING TO THE SENATE), PRIOR TO 235 CE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12 ASSASSINATED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(CAESAR, CALIGULA, GALBA,VITELLIUS, DOMITIAN, COMMODUS, PERTINAX, DIDIUS JULIANUS, CARACALLA, MACRINUS, ELAGABOLUS, SEVERUS ALEXANDER)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2 COMMITTED SUICIDE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(NERO, OTHO)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2 POSSIBLY POISONED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(AUGUSTUS, CLAUDIUS)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1 DRIVEN TO AN EARLY GRAVE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(NERVA)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9 DIED OF NATURAL CAUSES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SO FAR AS WE KNOW (TIBERIUS, VESPASIAN, TITUS, TRAJAN, HADRIAN, ANTONINUS PIUS, MARCUS AURELIUS, SEPTIMIUS SEVERUS)</a:t>
            </a:r>
          </a:p>
        </p:txBody>
      </p:sp>
    </p:spTree>
    <p:extLst>
      <p:ext uri="{BB962C8B-B14F-4D97-AF65-F5344CB8AC3E}">
        <p14:creationId xmlns:p14="http://schemas.microsoft.com/office/powerpoint/2010/main" val="848512201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361AFC-96CD-43F0-8193-3B60EB0D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2922660"/>
            <a:ext cx="11834192" cy="2205934"/>
          </a:xfrm>
        </p:spPr>
        <p:txBody>
          <a:bodyPr/>
          <a:lstStyle/>
          <a:p>
            <a:pPr algn="r"/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WOULD A ‘NORMAL’ EMPEROR LOOK LIKE?</a:t>
            </a: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WOULD CONSTITUTE “CHAOS” IN THIS SYSTEM?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1A817-03F4-42CC-A5A8-FAEFE8F25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879130"/>
            <a:ext cx="10363200" cy="1500187"/>
          </a:xfrm>
        </p:spPr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</p:spTree>
    <p:extLst>
      <p:ext uri="{BB962C8B-B14F-4D97-AF65-F5344CB8AC3E}">
        <p14:creationId xmlns:p14="http://schemas.microsoft.com/office/powerpoint/2010/main" val="2370795033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C107-E89A-426E-A7F5-055761F3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57807"/>
            <a:ext cx="11582401" cy="1143000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CRISIS &amp; CHAOS,</a:t>
            </a:r>
            <a:b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COMPLEMENTARY INSTITUTIONS?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3A41C-25F7-481D-99AB-53C23751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921564"/>
            <a:ext cx="11357113" cy="467801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SENATE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—RETAINS POWER TO GRANT IMPERIUM, DIVINE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(AN ABSOLUTE MUST-SEE, IF YOU WANT POWER)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PRAETORIAN GUARD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—DEMAND &amp; GET THE POWER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NOMINATE &amp; ASSASSINATE EMPERORS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PROVINCIAL GOVERNORS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—(APPOINTED BY SENATE &amp; EMPEROR) RETAIN THE OPTION TO DECLARE THEMSELVES EMPERORS</a:t>
            </a:r>
          </a:p>
          <a:p>
            <a:pPr algn="ctr">
              <a:spcBef>
                <a:spcPts val="0"/>
              </a:spcBef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PROVINCIAL LEGIONS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—DEMAND &amp; GET THE POWER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ACCLAIM &amp; ASSASSINATE EMPERORS</a:t>
            </a:r>
          </a:p>
        </p:txBody>
      </p:sp>
    </p:spTree>
    <p:extLst>
      <p:ext uri="{BB962C8B-B14F-4D97-AF65-F5344CB8AC3E}">
        <p14:creationId xmlns:p14="http://schemas.microsoft.com/office/powerpoint/2010/main" val="2202163014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fault Desig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empus Sans ITC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empus Sans ITC" pitchFamily="8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">
      <a:dk1>
        <a:srgbClr val="808080"/>
      </a:dk1>
      <a:lt1>
        <a:srgbClr val="FFFF00"/>
      </a:lt1>
      <a:dk2>
        <a:srgbClr val="660066"/>
      </a:dk2>
      <a:lt2>
        <a:srgbClr val="FFFF00"/>
      </a:lt2>
      <a:accent1>
        <a:srgbClr val="00CC99"/>
      </a:accent1>
      <a:accent2>
        <a:srgbClr val="3333CC"/>
      </a:accent2>
      <a:accent3>
        <a:srgbClr val="B8AAB8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empus Sans ITC" panose="04020404030007020202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empus Sans ITC" panose="04020404030007020202" pitchFamily="8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21387</TotalTime>
  <Words>3016</Words>
  <Application>Microsoft Office PowerPoint</Application>
  <PresentationFormat>Widescreen</PresentationFormat>
  <Paragraphs>335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Tahoma</vt:lpstr>
      <vt:lpstr>Times New Roman</vt:lpstr>
      <vt:lpstr>Wingdings</vt:lpstr>
      <vt:lpstr>Default Design</vt:lpstr>
      <vt:lpstr>2_Default Design</vt:lpstr>
      <vt:lpstr>CRISIS, RECOVERY &amp; CONVERSION</vt:lpstr>
      <vt:lpstr>Q &amp; A:</vt:lpstr>
      <vt:lpstr>ABOUT PLOTINUS</vt:lpstr>
      <vt:lpstr>PLOTINUS ON CONSCIOUSNESS</vt:lpstr>
      <vt:lpstr>THIS WEEK:</vt:lpstr>
      <vt:lpstr>(Don’t laugh, it still runs…)</vt:lpstr>
      <vt:lpstr>THE ROMAN EMPERORS—A RECAP…</vt:lpstr>
      <vt:lpstr> WHAT WOULD A ‘NORMAL’ EMPEROR LOOK LIKE?  WHAT WOULD CONSTITUTE “CHAOS” IN THIS SYSTEM?</vt:lpstr>
      <vt:lpstr>CRISIS &amp; CHAOS, OR COMPLEMENTARY INSTITUTIONS?</vt:lpstr>
      <vt:lpstr>OTHER VARIABLES:</vt:lpstr>
      <vt:lpstr>FAIRY TALES vs. REALITY</vt:lpstr>
      <vt:lpstr>MAXIMINUS THRAX</vt:lpstr>
      <vt:lpstr>GORDIAN  I  &amp;  GORDIAN  II MARCH-APRIL 238 CE</vt:lpstr>
      <vt:lpstr>AUGUSTI FOR THREE WEEKS !?!</vt:lpstr>
      <vt:lpstr>PUPIENUS &amp; BALBINUS APRIL-JULY 238 CE</vt:lpstr>
      <vt:lpstr>PowerPoint Presentation</vt:lpstr>
      <vt:lpstr>THE HISTORIAN’S DILEMMA</vt:lpstr>
      <vt:lpstr>GORDIAN  III, 238-244 CE</vt:lpstr>
      <vt:lpstr>PHILIP, 244-249 CE</vt:lpstr>
      <vt:lpstr>TRAJAN DECIUS, 249-251 CE</vt:lpstr>
      <vt:lpstr>TREBONIANUS GALLUS, 251-253 CE</vt:lpstr>
      <vt:lpstr>AEMILIANUS, 253 CE</vt:lpstr>
      <vt:lpstr>VALERIAN, 253-260 CE</vt:lpstr>
      <vt:lpstr>VALERIAN’S SURRENDER TO SHAPUR I</vt:lpstr>
      <vt:lpstr>AHURA-MAZDA CROWNS THE SASSANIDS</vt:lpstr>
      <vt:lpstr>GALLIENUS, 253-268 CE</vt:lpstr>
      <vt:lpstr>POSTUMUS, 260-268 CE</vt:lpstr>
      <vt:lpstr>CLAUDIUS II GOTHICUS, 268-270 CE</vt:lpstr>
      <vt:lpstr>QUINTILLUS, 270 CE</vt:lpstr>
      <vt:lpstr>AURELIAN, 270-275 CE</vt:lpstr>
      <vt:lpstr>TACITUS, 275-276</vt:lpstr>
      <vt:lpstr>FLORIANUS, 276 CE</vt:lpstr>
      <vt:lpstr>PROBUS, 276-282 CE</vt:lpstr>
      <vt:lpstr>CARUS, 282-283 CE</vt:lpstr>
      <vt:lpstr>CARINUS &amp; NUMERIAN,  283-285 CE</vt:lpstr>
      <vt:lpstr>PowerPoint Presentation</vt:lpstr>
      <vt:lpstr>THE FINAL BODY COUNT, 235-285 CE:</vt:lpstr>
      <vt:lpstr>CHAOS, OR CONVENTION?</vt:lpstr>
      <vt:lpstr>PowerPoint Presentation</vt:lpstr>
      <vt:lpstr>A LITANY OF VULNERABILITIES:</vt:lpstr>
      <vt:lpstr>A FEW (EARLY) SOLUTIONS</vt:lpstr>
      <vt:lpstr>DIOCLETIAN, 284-305 CE</vt:lpstr>
      <vt:lpstr>ENTER DIOCLETIAN THE MANAGER:</vt:lpstr>
      <vt:lpstr>DIOCLETIAN’S PROVINCIAL REFORMS:</vt:lpstr>
      <vt:lpstr>OFFICIAL RESIDENCES:</vt:lpstr>
      <vt:lpstr>PowerPoint Presentation</vt:lpstr>
      <vt:lpstr>THE TETRARCHS:  PORPHYRY SCULPTURE  (EGYPTIAN MARBLE), FORMERLY IN CONSTANTINOPLE; STOLEN IN 1204 (4TH CRUSADE) &amp; INSTALLED IN VENICE  (SEE ALSO p. 474)</vt:lpstr>
      <vt:lpstr>OTHER INNOVATIONS:</vt:lpstr>
      <vt:lpstr>CONSTANTINE I, 306-337 AD</vt:lpstr>
      <vt:lpstr>RETIREMENT &amp; MAYHEM</vt:lpstr>
      <vt:lpstr>MARRIAGE, ROMAN STYLE:</vt:lpstr>
      <vt:lpstr>MEANWHILE, IN THE EAST…</vt:lpstr>
      <vt:lpstr>ABOUT THE EDICT OF MILAN</vt:lpstr>
      <vt:lpstr>ADOPTION &amp; LEGITIMACY</vt:lpstr>
      <vt:lpstr>SOL INVICTUS (A REMINDER)</vt:lpstr>
      <vt:lpstr>WHEN DID CONSTANTINE CONVERT?</vt:lpstr>
      <vt:lpstr>WHAT KIND OF CHRISTIAN WAS HE?</vt:lpstr>
      <vt:lpstr>CONSTANTINE THE BISHOP:</vt:lpstr>
      <vt:lpstr>CONSTANTINE’S APOTHEOSIS</vt:lpstr>
      <vt:lpstr>SAINTS CONSTANTINE &amp; HELEN</vt:lpstr>
      <vt:lpstr>WHY BYZANTIUM?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antonine EMPIRE, 96-192 CE PART 2:</dc:title>
  <dc:creator>Andrew Walker White</dc:creator>
  <cp:lastModifiedBy>Micallef, Adam P. EOP/OA</cp:lastModifiedBy>
  <cp:revision>64</cp:revision>
  <dcterms:created xsi:type="dcterms:W3CDTF">2022-03-31T02:02:00Z</dcterms:created>
  <dcterms:modified xsi:type="dcterms:W3CDTF">2023-03-21T23:38:02Z</dcterms:modified>
</cp:coreProperties>
</file>